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Default Extension="mid" ContentType="audio/mid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8" r:id="rId3"/>
    <p:sldId id="311" r:id="rId4"/>
    <p:sldId id="260" r:id="rId5"/>
    <p:sldId id="259" r:id="rId6"/>
    <p:sldId id="261" r:id="rId7"/>
    <p:sldId id="263" r:id="rId8"/>
    <p:sldId id="264" r:id="rId9"/>
    <p:sldId id="262" r:id="rId10"/>
    <p:sldId id="265" r:id="rId11"/>
    <p:sldId id="266" r:id="rId12"/>
    <p:sldId id="274" r:id="rId13"/>
    <p:sldId id="269" r:id="rId14"/>
    <p:sldId id="271" r:id="rId15"/>
    <p:sldId id="273" r:id="rId16"/>
    <p:sldId id="272" r:id="rId17"/>
    <p:sldId id="267" r:id="rId18"/>
    <p:sldId id="298" r:id="rId19"/>
    <p:sldId id="297" r:id="rId20"/>
    <p:sldId id="299" r:id="rId21"/>
    <p:sldId id="296" r:id="rId22"/>
    <p:sldId id="295" r:id="rId23"/>
    <p:sldId id="309" r:id="rId24"/>
    <p:sldId id="278" r:id="rId25"/>
    <p:sldId id="292" r:id="rId26"/>
    <p:sldId id="258" r:id="rId27"/>
    <p:sldId id="282" r:id="rId28"/>
    <p:sldId id="281" r:id="rId29"/>
    <p:sldId id="279" r:id="rId30"/>
    <p:sldId id="283" r:id="rId31"/>
    <p:sldId id="284" r:id="rId32"/>
    <p:sldId id="285" r:id="rId33"/>
    <p:sldId id="286" r:id="rId34"/>
    <p:sldId id="291" r:id="rId35"/>
    <p:sldId id="293" r:id="rId36"/>
    <p:sldId id="300" r:id="rId37"/>
    <p:sldId id="290" r:id="rId38"/>
    <p:sldId id="301" r:id="rId39"/>
    <p:sldId id="302" r:id="rId40"/>
    <p:sldId id="303" r:id="rId41"/>
    <p:sldId id="304" r:id="rId42"/>
    <p:sldId id="307" r:id="rId43"/>
    <p:sldId id="287" r:id="rId44"/>
    <p:sldId id="288" r:id="rId45"/>
    <p:sldId id="289" r:id="rId46"/>
    <p:sldId id="294" r:id="rId47"/>
    <p:sldId id="308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253F-BE99-4C27-B48A-C53479736A1F}" type="datetimeFigureOut">
              <a:rPr lang="en-IN" smtClean="0"/>
              <a:pPr/>
              <a:t>07-05-2017</a:t>
            </a:fld>
            <a:endParaRPr lang="en-I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E085650-4C7E-419E-952E-98264AD4C7F1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6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253F-BE99-4C27-B48A-C53479736A1F}" type="datetimeFigureOut">
              <a:rPr lang="en-IN" smtClean="0"/>
              <a:pPr/>
              <a:t>07-05-2017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5650-4C7E-419E-952E-98264AD4C7F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6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6E085650-4C7E-419E-952E-98264AD4C7F1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253F-BE99-4C27-B48A-C53479736A1F}" type="datetimeFigureOut">
              <a:rPr lang="en-IN" smtClean="0"/>
              <a:pPr/>
              <a:t>07-05-2017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6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253F-BE99-4C27-B48A-C53479736A1F}" type="datetimeFigureOut">
              <a:rPr lang="en-IN" smtClean="0"/>
              <a:pPr/>
              <a:t>07-05-2017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6E085650-4C7E-419E-952E-98264AD4C7F1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6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253F-BE99-4C27-B48A-C53479736A1F}" type="datetimeFigureOut">
              <a:rPr lang="en-IN" smtClean="0"/>
              <a:pPr/>
              <a:t>07-05-2017</a:t>
            </a:fld>
            <a:endParaRPr lang="en-IN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E085650-4C7E-419E-952E-98264AD4C7F1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6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57A253F-BE99-4C27-B48A-C53479736A1F}" type="datetimeFigureOut">
              <a:rPr lang="en-IN" smtClean="0"/>
              <a:pPr/>
              <a:t>07-05-2017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5650-4C7E-419E-952E-98264AD4C7F1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6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253F-BE99-4C27-B48A-C53479736A1F}" type="datetimeFigureOut">
              <a:rPr lang="en-IN" smtClean="0"/>
              <a:pPr/>
              <a:t>07-05-2017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IN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6E085650-4C7E-419E-952E-98264AD4C7F1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6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253F-BE99-4C27-B48A-C53479736A1F}" type="datetimeFigureOut">
              <a:rPr lang="en-IN" smtClean="0"/>
              <a:pPr/>
              <a:t>07-05-2017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6E085650-4C7E-419E-952E-98264AD4C7F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slow" advTm="6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253F-BE99-4C27-B48A-C53479736A1F}" type="datetimeFigureOut">
              <a:rPr lang="en-IN" smtClean="0"/>
              <a:pPr/>
              <a:t>07-05-2017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085650-4C7E-419E-952E-98264AD4C7F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slow" advTm="6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E085650-4C7E-419E-952E-98264AD4C7F1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253F-BE99-4C27-B48A-C53479736A1F}" type="datetimeFigureOut">
              <a:rPr lang="en-IN" smtClean="0"/>
              <a:pPr/>
              <a:t>07-05-2017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6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6E085650-4C7E-419E-952E-98264AD4C7F1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57A253F-BE99-4C27-B48A-C53479736A1F}" type="datetimeFigureOut">
              <a:rPr lang="en-IN" smtClean="0"/>
              <a:pPr/>
              <a:t>07-05-2017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  <p:transition spd="slow" advTm="6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57A253F-BE99-4C27-B48A-C53479736A1F}" type="datetimeFigureOut">
              <a:rPr lang="en-IN" smtClean="0"/>
              <a:pPr/>
              <a:t>07-05-2017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IN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E085650-4C7E-419E-952E-98264AD4C7F1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6000">
    <p:push dir="u"/>
  </p:transition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emf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microsoft.com/office/2007/relationships/media" Target="../media/media1.mid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media" Target="../media/media2.wma"/><Relationship Id="rId3" Type="http://schemas.openxmlformats.org/officeDocument/2006/relationships/image" Target="../media/image24.jpe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emf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image" Target="../media/image4.emf"/><Relationship Id="rId5" Type="http://schemas.openxmlformats.org/officeDocument/2006/relationships/oleObject" Target="../embeddings/oleObject3.bin"/><Relationship Id="rId10" Type="http://schemas.microsoft.com/office/2007/relationships/hdphoto" Target="../media/hdphoto2.wdp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.emf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7.wmf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Relationship Id="rId9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oleObject" Target="../embeddings/oleObject7.bin"/><Relationship Id="rId17" Type="http://schemas.microsoft.com/office/2007/relationships/hdphoto" Target="../media/hdphoto2.wdp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8.png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9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4.emf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4.emf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4.emf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56.png"/><Relationship Id="rId7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98764"/>
            <a:ext cx="9137072" cy="1752600"/>
          </a:xfrm>
        </p:spPr>
        <p:txBody>
          <a:bodyPr/>
          <a:lstStyle/>
          <a:p>
            <a:pPr algn="ctr"/>
            <a:r>
              <a:rPr lang="en-IN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PRESENTATION BY VPR MINING EMPLOYEES – JAYANTH PROJECT – NORTHERN COAL FIELDS – INDIA.</a:t>
            </a:r>
            <a:endParaRPr lang="en-IN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3" name="Picture 3" descr="Coal_India_logo_Final_28-07-10[1]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90" y="3591470"/>
            <a:ext cx="2432316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07683"/>
            <a:ext cx="2418196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655" y="2763464"/>
            <a:ext cx="3200400" cy="35610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83435" y="289397"/>
            <a:ext cx="8631382" cy="4381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SAFE MINING – A PRESPECTIVE </a:t>
            </a:r>
            <a:endParaRPr lang="en-IN" sz="32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0" name="blu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232348" y="60196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979199995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numSld="999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0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HP 789\Desktop\VPR NCL MEETING\video\WP_20160922_16_21_10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8839200" cy="60692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838200" y="228600"/>
            <a:ext cx="7772400" cy="3048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CAMP - EMPLOYEE </a:t>
            </a:r>
            <a:r>
              <a:rPr lang="en-IN" sz="2500" dirty="0" smtClean="0">
                <a:latin typeface="Trebuchet MS" panose="020B0603020202020204" pitchFamily="34" charset="0"/>
              </a:rPr>
              <a:t>QUARTERS – Planned Construction</a:t>
            </a:r>
            <a:endParaRPr lang="en-IN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2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8724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78992765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685800" y="228600"/>
            <a:ext cx="7772400" cy="3048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CAMP- EMPLOYEE </a:t>
            </a:r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FAMILY </a:t>
            </a:r>
            <a:r>
              <a:rPr lang="en-IN" sz="2500" dirty="0" smtClean="0">
                <a:latin typeface="Trebuchet MS" panose="020B0603020202020204" pitchFamily="34" charset="0"/>
              </a:rPr>
              <a:t>QUARTERS – Family First.</a:t>
            </a:r>
            <a:endParaRPr lang="en-IN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026" name="Picture 2" descr="C:\Users\HP 789\Desktop\VPR NCL MEETING\video\WP_20160923_10_02_30_Pr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2787"/>
          <a:stretch/>
        </p:blipFill>
        <p:spPr bwMode="auto">
          <a:xfrm>
            <a:off x="165469" y="642774"/>
            <a:ext cx="8978531" cy="53770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76214310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 789\Desktop\VPR NCL MEETING\video\WP_20160922_09_26_43_Pr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34" r="21837"/>
          <a:stretch/>
        </p:blipFill>
        <p:spPr bwMode="auto">
          <a:xfrm>
            <a:off x="142962" y="609600"/>
            <a:ext cx="8924838" cy="617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838200" y="228600"/>
            <a:ext cx="7772400" cy="3048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latin typeface="Trebuchet MS" panose="020B0603020202020204" pitchFamily="34" charset="0"/>
              </a:rPr>
              <a:t>CAMP-EMPLOYEE LAVATORY – Clean &amp; Hygienic . </a:t>
            </a:r>
            <a:endParaRPr lang="en-IN" sz="2500" b="1" dirty="0">
              <a:latin typeface="Trebuchet MS" panose="020B0603020202020204" pitchFamily="34" charset="0"/>
            </a:endParaRPr>
          </a:p>
        </p:txBody>
      </p:sp>
      <p:pic>
        <p:nvPicPr>
          <p:cNvPr id="6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04367893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 789\Desktop\VPR NCL MEETING\video\WP_20160921_16_45_10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8991600" cy="61851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838200" y="228600"/>
            <a:ext cx="7772400" cy="3048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latin typeface="Trebuchet MS" panose="020B0603020202020204" pitchFamily="34" charset="0"/>
              </a:rPr>
              <a:t>CAMP-EMPLOYEE WORKING </a:t>
            </a:r>
            <a:r>
              <a:rPr lang="en-IN" sz="2500" b="1" dirty="0" smtClean="0">
                <a:latin typeface="Trebuchet MS" panose="020B0603020202020204" pitchFamily="34" charset="0"/>
              </a:rPr>
              <a:t>ROOMS – Serene View.</a:t>
            </a:r>
            <a:endParaRPr lang="en-IN" sz="2500" b="1" dirty="0">
              <a:latin typeface="Trebuchet MS" panose="020B0603020202020204" pitchFamily="34" charset="0"/>
            </a:endParaRPr>
          </a:p>
        </p:txBody>
      </p:sp>
      <p:pic>
        <p:nvPicPr>
          <p:cNvPr id="8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52796928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 789\Desktop\VPR NCL MEETING\video\WP_20160922_08_54_36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686800" cy="6276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838200" y="228600"/>
            <a:ext cx="7772400" cy="3048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rebuchet MS" panose="020B0603020202020204" pitchFamily="34" charset="0"/>
              </a:rPr>
              <a:t>CAMP-EMPLOYEE </a:t>
            </a:r>
            <a:r>
              <a:rPr lang="en-IN" sz="2400" b="1" dirty="0" smtClean="0">
                <a:latin typeface="Trebuchet MS" panose="020B0603020202020204" pitchFamily="34" charset="0"/>
              </a:rPr>
              <a:t>ROOM </a:t>
            </a:r>
            <a:r>
              <a:rPr lang="en-IN" sz="2400" b="1" dirty="0" smtClean="0">
                <a:latin typeface="Trebuchet MS" panose="020B0603020202020204" pitchFamily="34" charset="0"/>
              </a:rPr>
              <a:t>INSIDE – Homely Feeling.</a:t>
            </a:r>
            <a:endParaRPr lang="en-IN" sz="2400" b="1" dirty="0">
              <a:latin typeface="Trebuchet MS" panose="020B0603020202020204" pitchFamily="34" charset="0"/>
            </a:endParaRPr>
          </a:p>
        </p:txBody>
      </p:sp>
      <p:pic>
        <p:nvPicPr>
          <p:cNvPr id="6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45961221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838200" y="228600"/>
            <a:ext cx="7772400" cy="3048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latin typeface="Trebuchet MS" panose="020B0603020202020204" pitchFamily="34" charset="0"/>
              </a:rPr>
              <a:t>DINNING </a:t>
            </a:r>
            <a:r>
              <a:rPr lang="en-US" sz="2500" b="1" dirty="0" smtClean="0">
                <a:latin typeface="Trebuchet MS" panose="020B0603020202020204" pitchFamily="34" charset="0"/>
              </a:rPr>
              <a:t>HALL – Nutritious food with Cleanliness.</a:t>
            </a:r>
            <a:endParaRPr lang="en-IN" sz="2500" b="1" dirty="0">
              <a:latin typeface="Trebuchet MS" panose="020B0603020202020204" pitchFamily="34" charset="0"/>
            </a:endParaRPr>
          </a:p>
        </p:txBody>
      </p:sp>
      <p:pic>
        <p:nvPicPr>
          <p:cNvPr id="5122" name="Picture 2" descr="C:\Users\HP 789\Desktop\VPR NCL MEETING\video\vlcsnap-20285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839200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50982330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838200" y="228600"/>
            <a:ext cx="7772400" cy="3048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latin typeface="Trebuchet MS" panose="020B0603020202020204" pitchFamily="34" charset="0"/>
              </a:rPr>
              <a:t>DRINKING WATER – A  Dedicated “R.O” Plant.</a:t>
            </a:r>
            <a:endParaRPr lang="en-IN" sz="2500" b="1" dirty="0">
              <a:latin typeface="Trebuchet MS" panose="020B0603020202020204" pitchFamily="34" charset="0"/>
            </a:endParaRPr>
          </a:p>
        </p:txBody>
      </p:sp>
      <p:pic>
        <p:nvPicPr>
          <p:cNvPr id="6147" name="Picture 3" descr="C:\Users\HP 789\Desktop\VPR NCL MEETING\video\WP_20160922_09_32_52_Pr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91" r="20913"/>
          <a:stretch/>
        </p:blipFill>
        <p:spPr bwMode="auto">
          <a:xfrm>
            <a:off x="228600" y="488259"/>
            <a:ext cx="8763000" cy="616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87013788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914400" y="214009"/>
            <a:ext cx="7772400" cy="3048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EMPLOYEE BUS – Always thinking about Employee. </a:t>
            </a:r>
            <a:endParaRPr lang="en-IN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3074" name="Picture 2" descr="C:\Users\HP 789\Desktop\VPR NCL MEETING\video\vlcsnap-19598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4489" b="30174"/>
          <a:stretch/>
        </p:blipFill>
        <p:spPr bwMode="auto">
          <a:xfrm>
            <a:off x="76200" y="595009"/>
            <a:ext cx="8991599" cy="6186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91204346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P 789\Desktop\VPR NCL MEETING\video\WP_20160923_14_33_09_Pr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047" b="14528"/>
          <a:stretch/>
        </p:blipFill>
        <p:spPr bwMode="auto">
          <a:xfrm rot="5400000">
            <a:off x="1849151" y="436850"/>
            <a:ext cx="5598100" cy="70104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914400" y="533400"/>
            <a:ext cx="7772400" cy="3048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FIRST AID </a:t>
            </a:r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ROOM – Employee Welfare a Priority.</a:t>
            </a:r>
            <a:endParaRPr lang="en-IN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4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82017340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848"/>
          <a:stretch/>
        </p:blipFill>
        <p:spPr bwMode="auto">
          <a:xfrm rot="5400000">
            <a:off x="1456037" y="-389238"/>
            <a:ext cx="6079523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914400" y="381000"/>
            <a:ext cx="7772400" cy="3048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FIRST AID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ROOM – Any unforeseen Incident , we are ready.</a:t>
            </a:r>
            <a:endParaRPr lang="en-I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4" name="Picture 3" descr="Coal_India_logo_Final_28-07-1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90741247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95400" y="158577"/>
            <a:ext cx="7086600" cy="990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EMPLOYEE</a:t>
            </a:r>
            <a:r>
              <a:rPr lang="en-US" sz="4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n-US" sz="4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WELFARE</a:t>
            </a:r>
            <a:endParaRPr lang="en-IN" sz="4400" dirty="0"/>
          </a:p>
        </p:txBody>
      </p:sp>
      <p:sp>
        <p:nvSpPr>
          <p:cNvPr id="4" name="AutoShape 2" descr="Image result for employee welfare clipar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95400"/>
            <a:ext cx="4114800" cy="39180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27386" y="5334000"/>
            <a:ext cx="784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“Leadership</a:t>
            </a:r>
            <a:r>
              <a:rPr lang="en-I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 is not a position. It consists of action with transparency and to set high example of integrity, honesty and to strive </a:t>
            </a:r>
            <a:r>
              <a:rPr lang="en-IN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for welfare of all</a:t>
            </a:r>
            <a:r>
              <a:rPr lang="en-IN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.”</a:t>
            </a:r>
            <a:endParaRPr lang="en-IN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1" name="Picture 3" descr="Coal_India_logo_Final_28-07-1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039144741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P 789\Desktop\VPR NCL MEETING\video\WP_20160923_14_35_01_Pr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113" r="17450"/>
          <a:stretch/>
        </p:blipFill>
        <p:spPr bwMode="auto">
          <a:xfrm>
            <a:off x="228600" y="1065976"/>
            <a:ext cx="8610600" cy="53348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914400" y="533400"/>
            <a:ext cx="7772400" cy="3048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FIRST AID </a:t>
            </a:r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ROOM – Employee health is Paramount.</a:t>
            </a:r>
            <a:endParaRPr lang="en-IN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4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92223932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 789\Desktop\VPR NCL MEETING\video\vlcsnap-20397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915400" cy="5867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914400" y="350520"/>
            <a:ext cx="7772400" cy="3048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N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8596" y="285988"/>
            <a:ext cx="8501122" cy="47705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algn="ctr">
              <a:spcBef>
                <a:spcPct val="0"/>
              </a:spcBef>
            </a:pPr>
            <a:r>
              <a:rPr lang="en-IN" sz="2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rPr>
              <a:t>VOLLEYBALL </a:t>
            </a:r>
            <a:r>
              <a:rPr lang="en-IN" sz="2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rPr>
              <a:t>COURT – Employee enjoy working at VPR </a:t>
            </a:r>
            <a:endParaRPr lang="en-IN" sz="25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5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44062312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544" r="11455" b="10558"/>
          <a:stretch/>
        </p:blipFill>
        <p:spPr bwMode="auto">
          <a:xfrm>
            <a:off x="304800" y="748492"/>
            <a:ext cx="8534400" cy="5804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7158" y="190609"/>
            <a:ext cx="8501122" cy="47705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algn="ctr">
              <a:spcBef>
                <a:spcPct val="0"/>
              </a:spcBef>
            </a:pPr>
            <a:r>
              <a:rPr lang="en-IN" sz="2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rPr>
              <a:t>SHUTTLE </a:t>
            </a:r>
            <a:r>
              <a:rPr lang="en-IN" sz="2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rPr>
              <a:t>COURT – Every one has talent in Sports. </a:t>
            </a:r>
            <a:endParaRPr lang="en-IN" sz="25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5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88149633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P 789\Desktop\VPR NCL MEETING\video\WP_20160922_09_23_38_Pr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532" r="4829" b="25879"/>
          <a:stretch/>
        </p:blipFill>
        <p:spPr bwMode="auto">
          <a:xfrm>
            <a:off x="228600" y="533400"/>
            <a:ext cx="8686800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5720" y="56346"/>
            <a:ext cx="8643998" cy="47705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algn="ctr">
              <a:spcBef>
                <a:spcPct val="0"/>
              </a:spcBef>
            </a:pPr>
            <a:r>
              <a:rPr lang="en-IN" sz="2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rPr>
              <a:t>DEDICATED LAUNDRY FOR </a:t>
            </a:r>
            <a:r>
              <a:rPr lang="en-IN" sz="2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rPr>
              <a:t>ALL </a:t>
            </a:r>
            <a:r>
              <a:rPr lang="en-IN" sz="2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rPr>
              <a:t>EMPLOYEES.</a:t>
            </a:r>
            <a:endParaRPr lang="en-IN" sz="25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6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63130694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241"/>
          <a:stretch/>
        </p:blipFill>
        <p:spPr>
          <a:xfrm>
            <a:off x="4114800" y="457200"/>
            <a:ext cx="4876800" cy="4038600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914400" y="228600"/>
            <a:ext cx="7772400" cy="3048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HEALTH </a:t>
            </a:r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CARD – At most care to Employee Health.</a:t>
            </a:r>
            <a:endParaRPr lang="en-IN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4941" y="4876800"/>
            <a:ext cx="845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“When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wealth is lost, nothing is lost; when health is lost, something is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lost”</a:t>
            </a:r>
          </a:p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-Billy Graham</a:t>
            </a:r>
            <a:b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</a:br>
            <a:endParaRPr lang="en-IN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3766"/>
            <a:ext cx="3753612" cy="4082034"/>
          </a:xfrm>
          <a:prstGeom prst="rect">
            <a:avLst/>
          </a:prstGeom>
        </p:spPr>
      </p:pic>
      <p:pic>
        <p:nvPicPr>
          <p:cNvPr id="8" name="Picture 3" descr="Coal_India_logo_Final_28-07-1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62251619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914400" y="228600"/>
            <a:ext cx="7772400" cy="3048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N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3074" name="Picture 2" descr="C:\Users\HP 789\Desktop\VPR NCL MEETING\Vishva\I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35" t="3533" r="62276" b="63735"/>
          <a:stretch/>
        </p:blipFill>
        <p:spPr bwMode="auto">
          <a:xfrm>
            <a:off x="1828800" y="2321174"/>
            <a:ext cx="2206486" cy="34985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P 789\Desktop\VPR NCL MEETING\Vishva\ID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585" t="6753" r="50000" b="58655"/>
          <a:stretch/>
        </p:blipFill>
        <p:spPr bwMode="auto">
          <a:xfrm>
            <a:off x="5943600" y="2321174"/>
            <a:ext cx="2441714" cy="36973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8596" y="500042"/>
            <a:ext cx="8501122" cy="843172"/>
          </a:xfrm>
          <a:prstGeom prst="rect">
            <a:avLst/>
          </a:prstGeom>
        </p:spPr>
        <p:txBody>
          <a:bodyPr vert="horz" anchor="b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kumimoji="0" sz="2500" b="1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Identity </a:t>
            </a:r>
            <a:r>
              <a:rPr lang="en-US" dirty="0" smtClean="0"/>
              <a:t>Card – If you are at VPR , its an identity in Mining .  </a:t>
            </a:r>
            <a:endParaRPr lang="en-IN" dirty="0"/>
          </a:p>
        </p:txBody>
      </p:sp>
      <p:pic>
        <p:nvPicPr>
          <p:cNvPr id="8" name="Picture 3" descr="Coal_India_logo_Final_28-07-1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8724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27835433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819400"/>
            <a:ext cx="8153400" cy="17526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2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NCL-MISSION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/>
            </a:r>
            <a:br>
              <a:rPr lang="en-US" sz="20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“The mission of </a:t>
            </a:r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Northern Coalfields Limited 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is to produce and market the planned quantity of coal and coal products efficiently and economically with due regard to 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safety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, conservation, quality and environment”.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295400" y="838200"/>
            <a:ext cx="7086600" cy="9906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1600" b="1" kern="1200" cap="all" spc="2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SAFETY - FIRST</a:t>
            </a:r>
            <a:endParaRPr lang="en-IN" sz="4400" dirty="0"/>
          </a:p>
        </p:txBody>
      </p:sp>
      <p:pic>
        <p:nvPicPr>
          <p:cNvPr id="4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0" y="49530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  <a:latin typeface="Trebuchet MS" panose="020B0603020202020204" pitchFamily="34" charset="0"/>
              </a:rPr>
              <a:t>VPRMIPL</a:t>
            </a:r>
            <a:r>
              <a:rPr lang="en-US" b="1" dirty="0" smtClean="0">
                <a:latin typeface="Trebuchet MS" panose="020B0603020202020204" pitchFamily="34" charset="0"/>
              </a:rPr>
              <a:t> IS SUPPORTING TO ACHIEVE </a:t>
            </a:r>
            <a:r>
              <a:rPr lang="en-US" b="1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NCL’S</a:t>
            </a:r>
            <a:r>
              <a:rPr lang="en-US" b="1" dirty="0" smtClean="0">
                <a:latin typeface="Trebuchet MS" panose="020B0603020202020204" pitchFamily="34" charset="0"/>
              </a:rPr>
              <a:t> MISSION </a:t>
            </a:r>
            <a:endParaRPr lang="en-IN" b="1" dirty="0">
              <a:latin typeface="Trebuchet MS" panose="020B0603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839804496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en-US" sz="5400" dirty="0" smtClean="0">
                <a:latin typeface="Trebuchet MS" panose="020B0603020202020204" pitchFamily="34" charset="0"/>
              </a:rPr>
              <a:t>Basic Safety Orientation Training</a:t>
            </a:r>
            <a:endParaRPr lang="en-US" altLang="en-US" sz="4000" dirty="0" smtClean="0">
              <a:latin typeface="Trebuchet MS" panose="020B0603020202020204" pitchFamily="34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514600"/>
            <a:ext cx="5562600" cy="2590800"/>
          </a:xfrm>
        </p:spPr>
        <p:txBody>
          <a:bodyPr>
            <a:noAutofit/>
          </a:bodyPr>
          <a:lstStyle/>
          <a:p>
            <a:pPr marL="274320" indent="-274320" algn="l">
              <a:buFont typeface="Wingdings 2"/>
              <a:buChar char=""/>
            </a:pPr>
            <a:r>
              <a:rPr lang="en-US" altLang="en-US" sz="2200" dirty="0">
                <a:solidFill>
                  <a:schemeClr val="tx1"/>
                </a:solidFill>
                <a:latin typeface="Trebuchet MS" panose="020B0603020202020204" pitchFamily="34" charset="0"/>
              </a:rPr>
              <a:t>Hazard Communication</a:t>
            </a:r>
          </a:p>
          <a:p>
            <a:pPr marL="274320" indent="-274320" algn="l">
              <a:buFont typeface="Wingdings 2"/>
              <a:buChar char=""/>
            </a:pPr>
            <a:r>
              <a:rPr lang="en-US" altLang="en-US" sz="2200" dirty="0">
                <a:solidFill>
                  <a:schemeClr val="tx1"/>
                </a:solidFill>
                <a:latin typeface="Trebuchet MS" panose="020B0603020202020204" pitchFamily="34" charset="0"/>
              </a:rPr>
              <a:t>Respirators</a:t>
            </a:r>
          </a:p>
          <a:p>
            <a:pPr marL="274320" indent="-274320" algn="l">
              <a:buFont typeface="Wingdings 2"/>
              <a:buChar char=""/>
            </a:pPr>
            <a:r>
              <a:rPr lang="en-US" altLang="en-US" sz="2200" dirty="0">
                <a:solidFill>
                  <a:schemeClr val="tx1"/>
                </a:solidFill>
                <a:latin typeface="Trebuchet MS" panose="020B0603020202020204" pitchFamily="34" charset="0"/>
              </a:rPr>
              <a:t>Personal Protective Equipment</a:t>
            </a:r>
          </a:p>
          <a:p>
            <a:pPr marL="274320" indent="-274320" algn="l">
              <a:buFont typeface="Wingdings 2"/>
              <a:buChar char=""/>
            </a:pPr>
            <a:r>
              <a:rPr lang="en-US" altLang="en-US" sz="2200" dirty="0">
                <a:solidFill>
                  <a:schemeClr val="tx1"/>
                </a:solidFill>
                <a:latin typeface="Trebuchet MS" panose="020B0603020202020204" pitchFamily="34" charset="0"/>
              </a:rPr>
              <a:t>Hearing Conservation</a:t>
            </a:r>
          </a:p>
          <a:p>
            <a:pPr marL="274320" indent="-274320" algn="l">
              <a:buFont typeface="Wingdings 2"/>
              <a:buChar char=""/>
            </a:pPr>
            <a:r>
              <a:rPr lang="en-US" altLang="en-US" sz="2200" dirty="0">
                <a:solidFill>
                  <a:schemeClr val="tx1"/>
                </a:solidFill>
                <a:latin typeface="Trebuchet MS" panose="020B0603020202020204" pitchFamily="34" charset="0"/>
              </a:rPr>
              <a:t>Fall Protection</a:t>
            </a:r>
          </a:p>
          <a:p>
            <a:pPr marL="274320" indent="-274320" algn="l">
              <a:buFont typeface="Wingdings 2"/>
              <a:buChar char=""/>
            </a:pPr>
            <a:r>
              <a:rPr lang="en-US" altLang="en-US" sz="2200" dirty="0">
                <a:solidFill>
                  <a:schemeClr val="tx1"/>
                </a:solidFill>
                <a:latin typeface="Trebuchet MS" panose="020B0603020202020204" pitchFamily="34" charset="0"/>
              </a:rPr>
              <a:t>Lockout </a:t>
            </a:r>
            <a:r>
              <a:rPr lang="en-US" altLang="en-US" sz="22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Tag out</a:t>
            </a:r>
            <a:endParaRPr lang="en-US" altLang="en-US" sz="22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5029200" y="2349062"/>
            <a:ext cx="3810000" cy="320040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200" dirty="0" smtClean="0">
                <a:latin typeface="Trebuchet MS" panose="020B0603020202020204" pitchFamily="34" charset="0"/>
              </a:rPr>
              <a:t>Confined Space</a:t>
            </a:r>
          </a:p>
          <a:p>
            <a:r>
              <a:rPr lang="en-US" altLang="en-US" sz="2200" dirty="0" smtClean="0">
                <a:latin typeface="Trebuchet MS" panose="020B0603020202020204" pitchFamily="34" charset="0"/>
              </a:rPr>
              <a:t>Fire / Fire Extinguishers</a:t>
            </a:r>
          </a:p>
          <a:p>
            <a:r>
              <a:rPr lang="en-US" altLang="en-US" sz="2200" dirty="0" smtClean="0">
                <a:latin typeface="Trebuchet MS" panose="020B0603020202020204" pitchFamily="34" charset="0"/>
              </a:rPr>
              <a:t>Basic First Aid (not certified training)</a:t>
            </a:r>
          </a:p>
          <a:p>
            <a:r>
              <a:rPr lang="en-US" altLang="en-US" sz="2200" dirty="0" smtClean="0">
                <a:latin typeface="Trebuchet MS" panose="020B0603020202020204" pitchFamily="34" charset="0"/>
              </a:rPr>
              <a:t>Heat/Cold Stress</a:t>
            </a:r>
          </a:p>
          <a:p>
            <a:r>
              <a:rPr lang="en-US" altLang="en-US" sz="2200" dirty="0" smtClean="0">
                <a:latin typeface="Trebuchet MS" panose="020B0603020202020204" pitchFamily="34" charset="0"/>
              </a:rPr>
              <a:t>Good Safety Practices</a:t>
            </a:r>
          </a:p>
        </p:txBody>
      </p:sp>
      <p:graphicFrame>
        <p:nvGraphicFramePr>
          <p:cNvPr id="7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387368571"/>
              </p:ext>
            </p:extLst>
          </p:nvPr>
        </p:nvGraphicFramePr>
        <p:xfrm>
          <a:off x="6098628" y="914400"/>
          <a:ext cx="2743200" cy="1371600"/>
        </p:xfrm>
        <a:graphic>
          <a:graphicData uri="http://schemas.openxmlformats.org/presentationml/2006/ole">
            <p:oleObj spid="_x0000_s1289" name="CorelDRAW!" r:id="rId3" imgW="1361549" imgH="914400" progId="">
              <p:embed/>
            </p:oleObj>
          </a:graphicData>
        </a:graphic>
      </p:graphicFrame>
      <p:graphicFrame>
        <p:nvGraphicFramePr>
          <p:cNvPr id="8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102893346"/>
              </p:ext>
            </p:extLst>
          </p:nvPr>
        </p:nvGraphicFramePr>
        <p:xfrm>
          <a:off x="381000" y="914400"/>
          <a:ext cx="2770352" cy="1206938"/>
        </p:xfrm>
        <a:graphic>
          <a:graphicData uri="http://schemas.openxmlformats.org/presentationml/2006/ole">
            <p:oleObj spid="_x0000_s1290" name="CorelDRAW!" r:id="rId4" imgW="1147864" imgH="491210" progId="">
              <p:embed/>
            </p:oleObj>
          </a:graphicData>
        </a:graphic>
      </p:graphicFrame>
      <p:graphicFrame>
        <p:nvGraphicFramePr>
          <p:cNvPr id="9" name="Object 8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165511698"/>
              </p:ext>
            </p:extLst>
          </p:nvPr>
        </p:nvGraphicFramePr>
        <p:xfrm>
          <a:off x="3929058" y="5143512"/>
          <a:ext cx="990600" cy="1325562"/>
        </p:xfrm>
        <a:graphic>
          <a:graphicData uri="http://schemas.openxmlformats.org/presentationml/2006/ole">
            <p:oleObj spid="_x0000_s1291" name="CorelDRAW!" r:id="rId5" imgW="646745" imgH="1402477" progId="">
              <p:embed/>
            </p:oleObj>
          </a:graphicData>
        </a:graphic>
      </p:graphicFrame>
      <p:pic>
        <p:nvPicPr>
          <p:cNvPr id="10" name="Picture 3" descr="Coal_India_logo_Final_28-07-1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8724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70714752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534400" cy="758952"/>
          </a:xfrm>
          <a:solidFill>
            <a:schemeClr val="accent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n-US" altLang="en-U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VPR SAFETY PRACTICES  </a:t>
            </a:r>
            <a:r>
              <a:rPr lang="en-US" altLang="en-U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AT OUR </a:t>
            </a:r>
            <a:r>
              <a:rPr lang="en-US" altLang="en-US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SITES</a:t>
            </a:r>
            <a:endParaRPr lang="en-US" alt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2291" name="Rectangle 3" descr="Pink tissue paper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686800" cy="4572000"/>
          </a:xfrm>
          <a:blipFill dpi="0" rotWithShape="0">
            <a:blip r:embed="rId3"/>
            <a:srcRect/>
            <a:tile tx="0" ty="0" sx="100000" sy="100000" flip="none" algn="tl"/>
          </a:blip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SAFETY FOR INDIVIDUAL(PERSONAL PROTECTIVE EQUIPMENTS) </a:t>
            </a:r>
          </a:p>
          <a:p>
            <a:pPr>
              <a:lnSpc>
                <a:spcPct val="150000"/>
              </a:lnSpc>
            </a:pPr>
            <a:r>
              <a:rPr lang="en-US" alt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SAFETY FOR EACH SECTION(SERVICE AREA, WELDING ETC)  </a:t>
            </a:r>
          </a:p>
          <a:p>
            <a:pPr>
              <a:lnSpc>
                <a:spcPct val="150000"/>
              </a:lnSpc>
            </a:pPr>
            <a:r>
              <a:rPr lang="en-US" alt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SAFETY </a:t>
            </a:r>
            <a:r>
              <a:rPr lang="en-US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CONFERENCE RECOMMENDATIONS</a:t>
            </a:r>
          </a:p>
          <a:p>
            <a:pPr>
              <a:lnSpc>
                <a:spcPct val="150000"/>
              </a:lnSpc>
            </a:pPr>
            <a:r>
              <a:rPr lang="en-US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CODE OF PRACTICE FOR DUMPING ETC</a:t>
            </a:r>
          </a:p>
          <a:p>
            <a:pPr>
              <a:lnSpc>
                <a:spcPct val="150000"/>
              </a:lnSpc>
            </a:pPr>
            <a:r>
              <a:rPr lang="en-US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MAINTENANCE OF HAUL ROADS</a:t>
            </a:r>
          </a:p>
          <a:p>
            <a:pPr>
              <a:lnSpc>
                <a:spcPct val="150000"/>
              </a:lnSpc>
            </a:pPr>
            <a:r>
              <a:rPr lang="en-US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REPAIR AND OVER HAUL OF HEMM</a:t>
            </a:r>
          </a:p>
          <a:p>
            <a:pPr>
              <a:lnSpc>
                <a:spcPct val="150000"/>
              </a:lnSpc>
            </a:pPr>
            <a:r>
              <a:rPr lang="en-US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TRAINING OF </a:t>
            </a:r>
            <a:r>
              <a:rPr lang="en-US" alt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OPERATORS/DRIVERS</a:t>
            </a:r>
            <a:endParaRPr lang="en-US" altLang="en-US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pic>
        <p:nvPicPr>
          <p:cNvPr id="5" name="Picture 3" descr="Coal_India_logo_Final_28-07-1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700025633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362200"/>
            <a:ext cx="8839200" cy="4343400"/>
          </a:xfrm>
          <a:noFill/>
        </p:spPr>
        <p:txBody>
          <a:bodyPr/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en-US" sz="25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Inspect work area daily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en-US" sz="2500" dirty="0">
                <a:solidFill>
                  <a:schemeClr val="tx1"/>
                </a:solidFill>
                <a:latin typeface="Trebuchet MS" panose="020B0603020202020204" pitchFamily="34" charset="0"/>
              </a:rPr>
              <a:t>Be an observer - stay alert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en-US" sz="2500" dirty="0">
                <a:solidFill>
                  <a:schemeClr val="tx1"/>
                </a:solidFill>
                <a:latin typeface="Trebuchet MS" panose="020B0603020202020204" pitchFamily="34" charset="0"/>
              </a:rPr>
              <a:t>Housekeeping, </a:t>
            </a:r>
            <a:r>
              <a:rPr lang="en-US" altLang="en-US" sz="2500" dirty="0" err="1">
                <a:solidFill>
                  <a:schemeClr val="tx1"/>
                </a:solidFill>
                <a:latin typeface="Trebuchet MS" panose="020B0603020202020204" pitchFamily="34" charset="0"/>
              </a:rPr>
              <a:t>Housekeeping,Housekeeping</a:t>
            </a:r>
            <a:endParaRPr lang="en-US" altLang="en-US" sz="25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en-US" sz="2500" dirty="0">
                <a:solidFill>
                  <a:schemeClr val="tx1"/>
                </a:solidFill>
                <a:latin typeface="Trebuchet MS" panose="020B0603020202020204" pitchFamily="34" charset="0"/>
              </a:rPr>
              <a:t>Use your best safety device - THINK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en-US" sz="2500" dirty="0">
                <a:solidFill>
                  <a:schemeClr val="tx1"/>
                </a:solidFill>
                <a:latin typeface="Trebuchet MS" panose="020B0603020202020204" pitchFamily="34" charset="0"/>
              </a:rPr>
              <a:t>If you’re not sure - ASK someone!!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en-US" sz="2500" dirty="0">
                <a:solidFill>
                  <a:schemeClr val="tx1"/>
                </a:solidFill>
                <a:latin typeface="Trebuchet MS" panose="020B0603020202020204" pitchFamily="34" charset="0"/>
              </a:rPr>
              <a:t>Report Injuries/Incidents/Illnesses 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en-US" sz="2500" dirty="0">
                <a:solidFill>
                  <a:schemeClr val="tx1"/>
                </a:solidFill>
                <a:latin typeface="Trebuchet MS" panose="020B0603020202020204" pitchFamily="34" charset="0"/>
              </a:rPr>
              <a:t>Report safety issues to the safety committee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7391400" y="612228"/>
            <a:ext cx="1447800" cy="1371600"/>
          </a:xfrm>
          <a:prstGeom prst="plus">
            <a:avLst>
              <a:gd name="adj" fmla="val 25000"/>
            </a:avLst>
          </a:prstGeom>
          <a:solidFill>
            <a:srgbClr val="00AE00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AE00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</a:rPr>
              <a:t>GOOD SAFETY PRACTICES </a:t>
            </a:r>
            <a:r>
              <a:rPr lang="en-US" alt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VPR MINING</a:t>
            </a:r>
            <a:endParaRPr kumimoji="0" lang="en-US" altLang="en-US" sz="4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</a:endParaRPr>
          </a:p>
        </p:txBody>
      </p:sp>
      <p:pic>
        <p:nvPicPr>
          <p:cNvPr id="8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904461" cy="70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57106"/>
            <a:ext cx="938917" cy="73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16687"/>
            <a:ext cx="938917" cy="73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16687"/>
            <a:ext cx="9906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Coal_India_logo_Final_28-07-1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8724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299331482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685800" y="739140"/>
            <a:ext cx="8229600" cy="3048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EMPLOYEE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STRENGTH AT VPR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MINING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,NCL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JAYNT</a:t>
            </a:r>
            <a:endParaRPr lang="en-I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895600"/>
            <a:ext cx="9220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ebuchet MS" panose="020B0603020202020204" pitchFamily="34" charset="0"/>
              </a:rPr>
              <a:t>TOTAL STRENGTH				-	829 Members</a:t>
            </a:r>
          </a:p>
          <a:p>
            <a:r>
              <a:rPr lang="en-US" sz="2000" dirty="0">
                <a:latin typeface="Trebuchet MS" panose="020B0603020202020204" pitchFamily="34" charset="0"/>
              </a:rPr>
              <a:t>VTC COMPLETED FOR 		</a:t>
            </a:r>
            <a:r>
              <a:rPr lang="en-US" sz="2000" dirty="0" smtClean="0">
                <a:latin typeface="Trebuchet MS" panose="020B0603020202020204" pitchFamily="34" charset="0"/>
              </a:rPr>
              <a:t>		-</a:t>
            </a:r>
            <a:r>
              <a:rPr lang="en-US" sz="2000" dirty="0">
                <a:latin typeface="Trebuchet MS" panose="020B0603020202020204" pitchFamily="34" charset="0"/>
              </a:rPr>
              <a:t>	829 Members</a:t>
            </a:r>
          </a:p>
          <a:p>
            <a:r>
              <a:rPr lang="en-US" sz="2000" dirty="0">
                <a:latin typeface="Trebuchet MS" panose="020B0603020202020204" pitchFamily="34" charset="0"/>
              </a:rPr>
              <a:t>IME COMPLETED FOR		</a:t>
            </a:r>
            <a:r>
              <a:rPr lang="en-US" sz="2000" dirty="0" smtClean="0">
                <a:latin typeface="Trebuchet MS" panose="020B0603020202020204" pitchFamily="34" charset="0"/>
              </a:rPr>
              <a:t>		-</a:t>
            </a:r>
            <a:r>
              <a:rPr lang="en-US" sz="2000" dirty="0">
                <a:latin typeface="Trebuchet MS" panose="020B0603020202020204" pitchFamily="34" charset="0"/>
              </a:rPr>
              <a:t>	829 Members</a:t>
            </a:r>
          </a:p>
          <a:p>
            <a:r>
              <a:rPr lang="en-US" altLang="en-US" sz="2000" dirty="0" smtClean="0">
                <a:latin typeface="Trebuchet MS" panose="020B0603020202020204" pitchFamily="34" charset="0"/>
              </a:rPr>
              <a:t>PERSONAL </a:t>
            </a:r>
            <a:r>
              <a:rPr lang="en-US" altLang="en-US" sz="2000" dirty="0">
                <a:latin typeface="Trebuchet MS" panose="020B0603020202020204" pitchFamily="34" charset="0"/>
              </a:rPr>
              <a:t>PROTECTIVE </a:t>
            </a:r>
            <a:r>
              <a:rPr lang="en-US" altLang="en-US" sz="2000" dirty="0" smtClean="0">
                <a:latin typeface="Trebuchet MS" panose="020B0603020202020204" pitchFamily="34" charset="0"/>
              </a:rPr>
              <a:t>EQUIPMENTS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n-US" sz="2000" dirty="0">
                <a:latin typeface="Trebuchet MS" panose="020B0603020202020204" pitchFamily="34" charset="0"/>
              </a:rPr>
              <a:t>ISSUED </a:t>
            </a:r>
            <a:r>
              <a:rPr lang="en-US" sz="2000" dirty="0" smtClean="0">
                <a:latin typeface="Trebuchet MS" panose="020B0603020202020204" pitchFamily="34" charset="0"/>
              </a:rPr>
              <a:t>FOR-	829 Members </a:t>
            </a:r>
            <a:endParaRPr lang="en-US" sz="2000" dirty="0">
              <a:latin typeface="Trebuchet MS" panose="020B0603020202020204" pitchFamily="34" charset="0"/>
            </a:endParaRPr>
          </a:p>
          <a:p>
            <a:endParaRPr lang="en-IN" sz="2000" dirty="0">
              <a:latin typeface="Trebuchet MS" panose="020B0603020202020204" pitchFamily="34" charset="0"/>
            </a:endParaRPr>
          </a:p>
        </p:txBody>
      </p:sp>
      <p:pic>
        <p:nvPicPr>
          <p:cNvPr id="6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20672360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066800" y="228600"/>
            <a:ext cx="7086600" cy="457199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FIRE SAFETY TRAINING </a:t>
            </a:r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AT ALL SITES</a:t>
            </a:r>
            <a:endParaRPr lang="en-IN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53264686"/>
              </p:ext>
            </p:extLst>
          </p:nvPr>
        </p:nvGraphicFramePr>
        <p:xfrm>
          <a:off x="152400" y="704192"/>
          <a:ext cx="8991600" cy="3486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/>
                <a:gridCol w="4774000"/>
                <a:gridCol w="1398200"/>
              </a:tblGrid>
              <a:tr h="44581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CLASS</a:t>
                      </a:r>
                      <a:endParaRPr lang="en-IN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TYRE OF FIRE</a:t>
                      </a:r>
                      <a:endParaRPr lang="en-IN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SYMBOL</a:t>
                      </a:r>
                      <a:endParaRPr lang="en-IN" sz="1400" b="1" dirty="0"/>
                    </a:p>
                  </a:txBody>
                  <a:tcPr/>
                </a:tc>
              </a:tr>
              <a:tr h="1087066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CLASS</a:t>
                      </a:r>
                      <a:r>
                        <a:rPr lang="en-US" sz="1500" baseline="0" dirty="0" smtClean="0"/>
                        <a:t> A</a:t>
                      </a:r>
                    </a:p>
                    <a:p>
                      <a:pPr algn="ctr"/>
                      <a:r>
                        <a:rPr lang="en-US" sz="1500" b="1" dirty="0" smtClean="0">
                          <a:solidFill>
                            <a:srgbClr val="008000"/>
                          </a:solidFill>
                          <a:latin typeface="Comic Sans MS" pitchFamily="66" charset="0"/>
                        </a:rPr>
                        <a:t>Ordinary Combustibles</a:t>
                      </a:r>
                      <a:endParaRPr lang="en-IN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1" hangingPunct="1">
                        <a:buFont typeface="Wingdings" pitchFamily="2" charset="2"/>
                        <a:buNone/>
                        <a:defRPr/>
                      </a:pPr>
                      <a:r>
                        <a:rPr lang="en-US" sz="1500" b="1" dirty="0" smtClean="0">
                          <a:solidFill>
                            <a:srgbClr val="008000"/>
                          </a:solidFill>
                          <a:latin typeface="Comic Sans MS" pitchFamily="66" charset="0"/>
                        </a:rPr>
                        <a:t>This includes fuels such </a:t>
                      </a:r>
                    </a:p>
                    <a:p>
                      <a:pPr algn="ctr" eaLnBrk="1" hangingPunct="1">
                        <a:buFont typeface="Wingdings" pitchFamily="2" charset="2"/>
                        <a:buNone/>
                        <a:defRPr/>
                      </a:pPr>
                      <a:r>
                        <a:rPr lang="en-US" sz="1500" b="1" dirty="0" smtClean="0">
                          <a:solidFill>
                            <a:srgbClr val="008000"/>
                          </a:solidFill>
                          <a:latin typeface="Comic Sans MS" pitchFamily="66" charset="0"/>
                        </a:rPr>
                        <a:t>as wood, paper, plastic,</a:t>
                      </a:r>
                    </a:p>
                    <a:p>
                      <a:pPr algn="ctr" eaLnBrk="1" hangingPunct="1">
                        <a:buFont typeface="Wingdings" pitchFamily="2" charset="2"/>
                        <a:buNone/>
                        <a:defRPr/>
                      </a:pPr>
                      <a:r>
                        <a:rPr lang="en-US" sz="1500" b="1" dirty="0" smtClean="0">
                          <a:solidFill>
                            <a:srgbClr val="008000"/>
                          </a:solidFill>
                          <a:latin typeface="Comic Sans MS" pitchFamily="66" charset="0"/>
                        </a:rPr>
                        <a:t>rubber, and cloth.</a:t>
                      </a:r>
                      <a:endParaRPr lang="en-US" sz="1500" b="1" dirty="0" smtClean="0">
                        <a:solidFill>
                          <a:srgbClr val="33CC33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IN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000" dirty="0"/>
                    </a:p>
                  </a:txBody>
                  <a:tcPr/>
                </a:tc>
              </a:tr>
              <a:tr h="10870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u="sng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Class B</a:t>
                      </a:r>
                      <a:r>
                        <a:rPr lang="en-US" sz="1500" b="1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 or Flammable and Combustible Liquids and Gases</a:t>
                      </a:r>
                      <a:endParaRPr lang="en-US" sz="1500" dirty="0" smtClean="0">
                        <a:latin typeface="Comic Sans MS" pitchFamily="66" charset="0"/>
                      </a:endParaRPr>
                    </a:p>
                    <a:p>
                      <a:pPr algn="ctr"/>
                      <a:endParaRPr lang="en-IN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1" hangingPunct="1">
                        <a:buFont typeface="Wingdings" pitchFamily="2" charset="2"/>
                        <a:buNone/>
                        <a:defRPr/>
                      </a:pPr>
                      <a:r>
                        <a:rPr lang="en-US" sz="1500" b="1" dirty="0" smtClean="0">
                          <a:solidFill>
                            <a:srgbClr val="FF3300"/>
                          </a:solidFill>
                          <a:latin typeface="Comic Sans MS" pitchFamily="66" charset="0"/>
                        </a:rPr>
                        <a:t>This includes all hydrocarbon </a:t>
                      </a:r>
                    </a:p>
                    <a:p>
                      <a:pPr algn="ctr" eaLnBrk="1" hangingPunct="1">
                        <a:buFont typeface="Wingdings" pitchFamily="2" charset="2"/>
                        <a:buNone/>
                        <a:defRPr/>
                      </a:pPr>
                      <a:r>
                        <a:rPr lang="en-US" sz="1500" b="1" dirty="0" smtClean="0">
                          <a:solidFill>
                            <a:srgbClr val="FF3300"/>
                          </a:solidFill>
                          <a:latin typeface="Comic Sans MS" pitchFamily="66" charset="0"/>
                        </a:rPr>
                        <a:t>and alcohol based liquids and </a:t>
                      </a:r>
                    </a:p>
                    <a:p>
                      <a:pPr algn="ctr" eaLnBrk="1" hangingPunct="1">
                        <a:buFont typeface="Wingdings" pitchFamily="2" charset="2"/>
                        <a:buNone/>
                        <a:defRPr/>
                      </a:pPr>
                      <a:r>
                        <a:rPr lang="en-US" sz="1500" b="1" dirty="0" smtClean="0">
                          <a:solidFill>
                            <a:srgbClr val="FF3300"/>
                          </a:solidFill>
                          <a:latin typeface="Comic Sans MS" pitchFamily="66" charset="0"/>
                        </a:rPr>
                        <a:t>gases that will support combustion.</a:t>
                      </a:r>
                    </a:p>
                    <a:p>
                      <a:pPr algn="ctr"/>
                      <a:endParaRPr lang="en-IN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N" sz="1000" dirty="0"/>
                    </a:p>
                  </a:txBody>
                  <a:tcPr/>
                </a:tc>
              </a:tr>
              <a:tr h="86686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u="sng" dirty="0" smtClean="0">
                          <a:solidFill>
                            <a:srgbClr val="0000FF"/>
                          </a:solidFill>
                          <a:latin typeface="Comic Sans MS" pitchFamily="66" charset="0"/>
                        </a:rPr>
                        <a:t>Class C</a:t>
                      </a:r>
                      <a:r>
                        <a:rPr lang="en-US" sz="1500" b="1" dirty="0" smtClean="0">
                          <a:solidFill>
                            <a:srgbClr val="0000FF"/>
                          </a:solidFill>
                          <a:latin typeface="Comic Sans MS" pitchFamily="66" charset="0"/>
                        </a:rPr>
                        <a:t> or Electrical</a:t>
                      </a:r>
                    </a:p>
                    <a:p>
                      <a:pPr algn="ctr"/>
                      <a:endParaRPr lang="en-IN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1" hangingPunct="1">
                        <a:buFont typeface="Wingdings" pitchFamily="2" charset="2"/>
                        <a:buNone/>
                        <a:defRPr/>
                      </a:pPr>
                      <a:r>
                        <a:rPr lang="en-US" sz="1500" b="1" dirty="0" smtClean="0">
                          <a:solidFill>
                            <a:srgbClr val="0000FF"/>
                          </a:solidFill>
                          <a:latin typeface="Comic Sans MS" pitchFamily="66" charset="0"/>
                        </a:rPr>
                        <a:t>This includes all fires involving </a:t>
                      </a:r>
                    </a:p>
                    <a:p>
                      <a:pPr algn="ctr" eaLnBrk="1" hangingPunct="1">
                        <a:buFont typeface="Wingdings" pitchFamily="2" charset="2"/>
                        <a:buNone/>
                        <a:defRPr/>
                      </a:pPr>
                      <a:r>
                        <a:rPr lang="en-US" sz="1500" b="1" u="sng" dirty="0" smtClean="0">
                          <a:solidFill>
                            <a:srgbClr val="0000FF"/>
                          </a:solidFill>
                          <a:latin typeface="Comic Sans MS" pitchFamily="66" charset="0"/>
                        </a:rPr>
                        <a:t>energized</a:t>
                      </a:r>
                      <a:r>
                        <a:rPr lang="en-US" sz="1500" b="1" dirty="0" smtClean="0">
                          <a:solidFill>
                            <a:srgbClr val="0000FF"/>
                          </a:solidFill>
                          <a:latin typeface="Comic Sans MS" pitchFamily="66" charset="0"/>
                        </a:rPr>
                        <a:t> electrical equipment</a:t>
                      </a:r>
                      <a:endParaRPr lang="en-IN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N" sz="1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566360631"/>
              </p:ext>
            </p:extLst>
          </p:nvPr>
        </p:nvGraphicFramePr>
        <p:xfrm>
          <a:off x="8001000" y="1295400"/>
          <a:ext cx="877887" cy="842962"/>
        </p:xfrm>
        <a:graphic>
          <a:graphicData uri="http://schemas.openxmlformats.org/presentationml/2006/ole">
            <p:oleObj spid="_x0000_s2563" name="Microsoft ClipArt Gallery" r:id="rId4" imgW="2091233" imgH="1829714" progId="">
              <p:embed/>
            </p:oleObj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16050534"/>
              </p:ext>
            </p:extLst>
          </p:nvPr>
        </p:nvGraphicFramePr>
        <p:xfrm>
          <a:off x="8001000" y="2286000"/>
          <a:ext cx="914400" cy="811427"/>
        </p:xfrm>
        <a:graphic>
          <a:graphicData uri="http://schemas.openxmlformats.org/presentationml/2006/ole">
            <p:oleObj spid="_x0000_s2564" name="Clip" r:id="rId5" imgW="1828800" imgH="1828800" progId="">
              <p:embed/>
            </p:oleObj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436246344"/>
              </p:ext>
            </p:extLst>
          </p:nvPr>
        </p:nvGraphicFramePr>
        <p:xfrm>
          <a:off x="8000116" y="3200400"/>
          <a:ext cx="999945" cy="990600"/>
        </p:xfrm>
        <a:graphic>
          <a:graphicData uri="http://schemas.openxmlformats.org/presentationml/2006/ole">
            <p:oleObj spid="_x0000_s2565" name="Microsoft ClipArt Gallery" r:id="rId6" imgW="1828800" imgH="1828800" progId="">
              <p:embed/>
            </p:oleObj>
          </a:graphicData>
        </a:graphic>
      </p:graphicFrame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>
          <a:xfrm>
            <a:off x="431912" y="4409881"/>
            <a:ext cx="8382000" cy="4191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b="1" u="sng" dirty="0" smtClean="0">
                <a:solidFill>
                  <a:schemeClr val="tx1"/>
                </a:solidFill>
              </a:rPr>
              <a:t>The </a:t>
            </a:r>
            <a:r>
              <a:rPr lang="en-US" sz="2800" b="1" u="sng" dirty="0" smtClean="0">
                <a:solidFill>
                  <a:srgbClr val="FF0000"/>
                </a:solidFill>
              </a:rPr>
              <a:t>P.A.S.S</a:t>
            </a:r>
            <a:r>
              <a:rPr lang="en-US" sz="2800" b="1" u="sng" dirty="0" smtClean="0">
                <a:solidFill>
                  <a:schemeClr val="tx1"/>
                </a:solidFill>
              </a:rPr>
              <a:t>. </a:t>
            </a:r>
            <a:r>
              <a:rPr lang="en-US" sz="2800" b="1" u="sng" dirty="0" err="1" smtClean="0">
                <a:solidFill>
                  <a:schemeClr val="tx1"/>
                </a:solidFill>
              </a:rPr>
              <a:t>Method</a:t>
            </a:r>
            <a:r>
              <a:rPr lang="en-US" sz="2800" b="1" u="sng" dirty="0" err="1" smtClean="0"/>
              <a:t>thod</a:t>
            </a:r>
            <a:endParaRPr lang="en-US" sz="2800" b="1" u="sng" dirty="0" smtClean="0"/>
          </a:p>
        </p:txBody>
      </p:sp>
      <p:grpSp>
        <p:nvGrpSpPr>
          <p:cNvPr id="27" name="Group 3"/>
          <p:cNvGrpSpPr>
            <a:grpSpLocks/>
          </p:cNvGrpSpPr>
          <p:nvPr/>
        </p:nvGrpSpPr>
        <p:grpSpPr bwMode="auto">
          <a:xfrm>
            <a:off x="152672" y="4191000"/>
            <a:ext cx="2666728" cy="2438745"/>
            <a:chOff x="-2325" y="1822"/>
            <a:chExt cx="3261" cy="2919"/>
          </a:xfrm>
        </p:grpSpPr>
        <p:graphicFrame>
          <p:nvGraphicFramePr>
            <p:cNvPr id="28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p14="http://schemas.microsoft.com/office/powerpoint/2010/main" val="4007666735"/>
                </p:ext>
              </p:extLst>
            </p:nvPr>
          </p:nvGraphicFramePr>
          <p:xfrm>
            <a:off x="-2325" y="3637"/>
            <a:ext cx="1824" cy="1104"/>
          </p:xfrm>
          <a:graphic>
            <a:graphicData uri="http://schemas.openxmlformats.org/presentationml/2006/ole">
              <p:oleObj spid="_x0000_s2566" name="Clip" r:id="rId7" imgW="2049170" imgH="1119226" progId="">
                <p:embed/>
              </p:oleObj>
            </a:graphicData>
          </a:graphic>
        </p:graphicFrame>
        <p:sp>
          <p:nvSpPr>
            <p:cNvPr id="29" name="Text Box 5"/>
            <p:cNvSpPr txBox="1">
              <a:spLocks noChangeArrowheads="1"/>
            </p:cNvSpPr>
            <p:nvPr/>
          </p:nvSpPr>
          <p:spPr bwMode="auto">
            <a:xfrm>
              <a:off x="614" y="1822"/>
              <a:ext cx="322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l"/>
              <a:endParaRPr lang="en-US" altLang="en-US" sz="2000" dirty="0">
                <a:solidFill>
                  <a:schemeClr val="tx2"/>
                </a:solidFill>
                <a:latin typeface="Comic Sans MS" pitchFamily="66" charset="0"/>
              </a:endParaRPr>
            </a:p>
          </p:txBody>
        </p:sp>
      </p:grp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426657" y="4963180"/>
            <a:ext cx="21162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altLang="en-US" sz="2800" b="1" dirty="0">
                <a:solidFill>
                  <a:srgbClr val="FF3300"/>
                </a:solidFill>
                <a:latin typeface="Comic Sans MS" pitchFamily="66" charset="0"/>
              </a:rPr>
              <a:t>Pull</a:t>
            </a:r>
            <a:r>
              <a:rPr lang="en-US" altLang="en-US" sz="2800" dirty="0">
                <a:solidFill>
                  <a:schemeClr val="tx2"/>
                </a:solidFill>
                <a:latin typeface="Comic Sans MS" pitchFamily="66" charset="0"/>
              </a:rPr>
              <a:t> the pin.</a:t>
            </a:r>
          </a:p>
        </p:txBody>
      </p:sp>
      <p:grpSp>
        <p:nvGrpSpPr>
          <p:cNvPr id="32" name="Group 6"/>
          <p:cNvGrpSpPr>
            <a:grpSpLocks/>
          </p:cNvGrpSpPr>
          <p:nvPr/>
        </p:nvGrpSpPr>
        <p:grpSpPr bwMode="auto">
          <a:xfrm>
            <a:off x="2556080" y="5486400"/>
            <a:ext cx="2381154" cy="1181066"/>
            <a:chOff x="2880" y="1403"/>
            <a:chExt cx="2208" cy="1148"/>
          </a:xfrm>
        </p:grpSpPr>
        <p:graphicFrame>
          <p:nvGraphicFramePr>
            <p:cNvPr id="33" name="Object 7"/>
            <p:cNvGraphicFramePr>
              <a:graphicFrameLocks noChangeAspect="1"/>
            </p:cNvGraphicFramePr>
            <p:nvPr/>
          </p:nvGraphicFramePr>
          <p:xfrm>
            <a:off x="2880" y="1440"/>
            <a:ext cx="2208" cy="1111"/>
          </p:xfrm>
          <a:graphic>
            <a:graphicData uri="http://schemas.openxmlformats.org/presentationml/2006/ole">
              <p:oleObj spid="_x0000_s2567" name="Clip" r:id="rId8" imgW="3007462" imgH="1392631" progId="">
                <p:embed/>
              </p:oleObj>
            </a:graphicData>
          </a:graphic>
        </p:graphicFrame>
        <p:sp>
          <p:nvSpPr>
            <p:cNvPr id="34" name="Text Box 8"/>
            <p:cNvSpPr txBox="1">
              <a:spLocks noChangeArrowheads="1"/>
            </p:cNvSpPr>
            <p:nvPr/>
          </p:nvSpPr>
          <p:spPr bwMode="auto">
            <a:xfrm>
              <a:off x="2975" y="1403"/>
              <a:ext cx="1210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l"/>
              <a:r>
                <a:rPr lang="en-US" altLang="en-US" sz="2800" b="1" dirty="0">
                  <a:solidFill>
                    <a:srgbClr val="FF3300"/>
                  </a:solidFill>
                  <a:latin typeface="Comic Sans MS" pitchFamily="66" charset="0"/>
                </a:rPr>
                <a:t>Aim</a:t>
              </a:r>
              <a:r>
                <a:rPr lang="en-US" altLang="en-US" sz="2000" dirty="0">
                  <a:solidFill>
                    <a:schemeClr val="tx2"/>
                  </a:solidFill>
                  <a:latin typeface="Comic Sans MS" pitchFamily="66" charset="0"/>
                </a:rPr>
                <a:t> the hose</a:t>
              </a:r>
            </a:p>
            <a:p>
              <a:pPr algn="l"/>
              <a:r>
                <a:rPr lang="en-US" altLang="en-US" sz="2000" dirty="0">
                  <a:solidFill>
                    <a:schemeClr val="tx2"/>
                  </a:solidFill>
                  <a:latin typeface="Comic Sans MS" pitchFamily="66" charset="0"/>
                </a:rPr>
                <a:t>    or nozzle.</a:t>
              </a:r>
              <a:endParaRPr lang="en-US" altLang="en-US" sz="2000" b="1" dirty="0">
                <a:solidFill>
                  <a:schemeClr val="tx2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35" name="Group 9"/>
          <p:cNvGrpSpPr>
            <a:grpSpLocks/>
          </p:cNvGrpSpPr>
          <p:nvPr/>
        </p:nvGrpSpPr>
        <p:grpSpPr bwMode="auto">
          <a:xfrm>
            <a:off x="5029019" y="4665688"/>
            <a:ext cx="3723393" cy="1924178"/>
            <a:chOff x="2467" y="2608"/>
            <a:chExt cx="2813" cy="1633"/>
          </a:xfrm>
        </p:grpSpPr>
        <p:graphicFrame>
          <p:nvGraphicFramePr>
            <p:cNvPr id="36" name="Object 10"/>
            <p:cNvGraphicFramePr>
              <a:graphicFrameLocks noChangeAspect="1"/>
            </p:cNvGraphicFramePr>
            <p:nvPr/>
          </p:nvGraphicFramePr>
          <p:xfrm>
            <a:off x="2880" y="2928"/>
            <a:ext cx="2400" cy="1062"/>
          </p:xfrm>
          <a:graphic>
            <a:graphicData uri="http://schemas.openxmlformats.org/presentationml/2006/ole">
              <p:oleObj spid="_x0000_s2568" name="Clip" r:id="rId9" imgW="3242462" imgH="1434694" progId="">
                <p:embed/>
              </p:oleObj>
            </a:graphicData>
          </a:graphic>
        </p:graphicFrame>
        <p:sp>
          <p:nvSpPr>
            <p:cNvPr id="37" name="Text Box 11"/>
            <p:cNvSpPr txBox="1">
              <a:spLocks noChangeArrowheads="1"/>
            </p:cNvSpPr>
            <p:nvPr/>
          </p:nvSpPr>
          <p:spPr bwMode="auto">
            <a:xfrm>
              <a:off x="3388" y="2608"/>
              <a:ext cx="167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l"/>
              <a:r>
                <a:rPr lang="en-US" altLang="en-US" sz="2800" b="1" dirty="0">
                  <a:solidFill>
                    <a:srgbClr val="FF3300"/>
                  </a:solidFill>
                  <a:latin typeface="Comic Sans MS" pitchFamily="66" charset="0"/>
                </a:rPr>
                <a:t>Squeeze</a:t>
              </a:r>
              <a:r>
                <a:rPr lang="en-US" altLang="en-US" sz="2000" dirty="0">
                  <a:solidFill>
                    <a:schemeClr val="tx2"/>
                  </a:solidFill>
                  <a:latin typeface="Comic Sans MS" pitchFamily="66" charset="0"/>
                </a:rPr>
                <a:t> the lever.</a:t>
              </a:r>
              <a:endParaRPr lang="en-US" altLang="en-US" sz="2000" b="1" dirty="0">
                <a:solidFill>
                  <a:schemeClr val="tx2"/>
                </a:solidFill>
                <a:latin typeface="Comic Sans MS" pitchFamily="66" charset="0"/>
              </a:endParaRPr>
            </a:p>
          </p:txBody>
        </p:sp>
        <p:sp>
          <p:nvSpPr>
            <p:cNvPr id="38" name="Text Box 12"/>
            <p:cNvSpPr txBox="1">
              <a:spLocks noChangeArrowheads="1"/>
            </p:cNvSpPr>
            <p:nvPr/>
          </p:nvSpPr>
          <p:spPr bwMode="auto">
            <a:xfrm>
              <a:off x="2467" y="3536"/>
              <a:ext cx="1497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l"/>
              <a:r>
                <a:rPr lang="en-US" altLang="en-US" sz="2800" b="1" dirty="0">
                  <a:solidFill>
                    <a:srgbClr val="FF3300"/>
                  </a:solidFill>
                  <a:latin typeface="Comic Sans MS" pitchFamily="66" charset="0"/>
                </a:rPr>
                <a:t>Sweep</a:t>
              </a:r>
              <a:r>
                <a:rPr lang="en-US" altLang="en-US" sz="2000" b="1" dirty="0">
                  <a:solidFill>
                    <a:schemeClr val="tx2"/>
                  </a:solidFill>
                  <a:latin typeface="Comic Sans MS" pitchFamily="66" charset="0"/>
                </a:rPr>
                <a:t> </a:t>
              </a:r>
              <a:r>
                <a:rPr lang="en-US" altLang="en-US" sz="2000" dirty="0">
                  <a:solidFill>
                    <a:schemeClr val="tx2"/>
                  </a:solidFill>
                  <a:latin typeface="Comic Sans MS" pitchFamily="66" charset="0"/>
                </a:rPr>
                <a:t>the</a:t>
              </a:r>
            </a:p>
            <a:p>
              <a:pPr algn="l"/>
              <a:r>
                <a:rPr lang="en-US" altLang="en-US" sz="2000" dirty="0">
                  <a:solidFill>
                    <a:schemeClr val="tx2"/>
                  </a:solidFill>
                  <a:latin typeface="Comic Sans MS" pitchFamily="66" charset="0"/>
                </a:rPr>
                <a:t>  agent.</a:t>
              </a:r>
            </a:p>
          </p:txBody>
        </p:sp>
      </p:grpSp>
      <p:pic>
        <p:nvPicPr>
          <p:cNvPr id="19" name="Picture 3" descr="Coal_India_logo_Final_28-07-10[1]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8724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="" xmlns:p14="http://schemas.microsoft.com/office/powerpoint/2010/main" val="2638166934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 noGrp="1"/>
          </p:cNvSpPr>
          <p:nvPr>
            <p:ph type="title"/>
          </p:nvPr>
        </p:nvSpPr>
        <p:spPr>
          <a:xfrm>
            <a:off x="1123156" y="533400"/>
            <a:ext cx="6745287" cy="4572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SAFETY AT TRUCK </a:t>
            </a:r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MAINTENANCE - ENSURED</a:t>
            </a:r>
            <a:endParaRPr lang="en-IN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3074" name="Picture 2" descr="C:\Users\HP 789\Desktop\VPR NCL MEETING\video\IMG_20160922_1604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45820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1866900" y="1219200"/>
            <a:ext cx="1447800" cy="60960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Picture 3" descr="Coal_India_logo_Final_28-07-1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8724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504598781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 noGrp="1"/>
          </p:cNvSpPr>
          <p:nvPr>
            <p:ph type="title"/>
          </p:nvPr>
        </p:nvSpPr>
        <p:spPr>
          <a:xfrm>
            <a:off x="1123156" y="533400"/>
            <a:ext cx="6745287" cy="4572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SAFETY AT TRUCK </a:t>
            </a:r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MAINTENANCE – IS A MUST</a:t>
            </a:r>
            <a:endParaRPr lang="en-IN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4098" name="Picture 2" descr="C:\Users\HP 789\Desktop\VPR NCL MEETING\video\IMG_20160922_1605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91490"/>
            <a:ext cx="8839199" cy="5361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685800" y="3567545"/>
            <a:ext cx="1447800" cy="60960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4800" y="4177145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Safety Jacket</a:t>
            </a:r>
            <a:endParaRPr lang="en-IN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Picture 3" descr="Coal_India_logo_Final_28-07-1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8724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126512988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 789\Desktop\VPR NCL MEETING\video\IMG_20160922_1610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615" b="5116"/>
          <a:stretch/>
        </p:blipFill>
        <p:spPr bwMode="auto">
          <a:xfrm>
            <a:off x="381000" y="762000"/>
            <a:ext cx="8458200" cy="563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 txBox="1">
            <a:spLocks noGrp="1"/>
          </p:cNvSpPr>
          <p:nvPr>
            <p:ph type="title"/>
          </p:nvPr>
        </p:nvSpPr>
        <p:spPr>
          <a:xfrm>
            <a:off x="357158" y="304800"/>
            <a:ext cx="8501122" cy="4572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SAFETY AT TRUCK </a:t>
            </a:r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MAINTENANCE – NO COMPROMISE </a:t>
            </a:r>
            <a:endParaRPr lang="en-IN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7400" y="1676398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Helmet</a:t>
            </a:r>
            <a:endParaRPr lang="en-IN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4080150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Gloves </a:t>
            </a:r>
            <a:endParaRPr lang="en-I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590800" y="3581400"/>
            <a:ext cx="533400" cy="7911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219200" y="5791200"/>
            <a:ext cx="25908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867400" y="5791200"/>
            <a:ext cx="2362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038600" y="5606534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Safety Shoe</a:t>
            </a:r>
            <a:endParaRPr lang="en-IN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1" name="Picture 3" descr="Coal_India_logo_Final_28-07-1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8724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184012935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 789\Desktop\VPR NCL MEETING\video\WP_20160922_16_59_51_Pr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79" r="6698"/>
          <a:stretch/>
        </p:blipFill>
        <p:spPr bwMode="auto">
          <a:xfrm rot="10800000">
            <a:off x="245958" y="857231"/>
            <a:ext cx="8593241" cy="58483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 txBox="1">
            <a:spLocks noGrp="1"/>
          </p:cNvSpPr>
          <p:nvPr>
            <p:ph type="title"/>
          </p:nvPr>
        </p:nvSpPr>
        <p:spPr>
          <a:xfrm>
            <a:off x="214282" y="142852"/>
            <a:ext cx="8643998" cy="6191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SAFETY AT CAMP-DIESEL  </a:t>
            </a:r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SECTION - ATTENTION</a:t>
            </a:r>
            <a:endParaRPr lang="en-IN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4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52965464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HP 789\Desktop\VPR NCL MEETING\video\WP_20160922_17_03_47_Pr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589" r="8209"/>
          <a:stretch/>
        </p:blipFill>
        <p:spPr bwMode="auto">
          <a:xfrm>
            <a:off x="228600" y="725432"/>
            <a:ext cx="8686800" cy="5980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 txBox="1">
            <a:spLocks noGrp="1"/>
          </p:cNvSpPr>
          <p:nvPr>
            <p:ph type="title"/>
          </p:nvPr>
        </p:nvSpPr>
        <p:spPr>
          <a:xfrm>
            <a:off x="214282" y="304800"/>
            <a:ext cx="8715436" cy="4572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SAFETY AT CAMP-DIESEL  </a:t>
            </a:r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SECTION – NO EXCUSES </a:t>
            </a:r>
            <a:endParaRPr lang="en-IN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4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57316674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 789\Desktop\VPR NCL MEETING\video\vlcsnap-19673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735"/>
          <a:stretch/>
        </p:blipFill>
        <p:spPr bwMode="auto">
          <a:xfrm>
            <a:off x="228600" y="900673"/>
            <a:ext cx="8703834" cy="5423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 txBox="1">
            <a:spLocks noGrp="1"/>
          </p:cNvSpPr>
          <p:nvPr>
            <p:ph type="title"/>
          </p:nvPr>
        </p:nvSpPr>
        <p:spPr>
          <a:xfrm>
            <a:off x="1447800" y="304800"/>
            <a:ext cx="6745287" cy="4572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SITE </a:t>
            </a:r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SAFETY – MATICULOUS PLANNING</a:t>
            </a:r>
            <a:endParaRPr lang="en-IN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6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77613932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 noGrp="1"/>
          </p:cNvSpPr>
          <p:nvPr>
            <p:ph type="title"/>
          </p:nvPr>
        </p:nvSpPr>
        <p:spPr>
          <a:xfrm>
            <a:off x="357158" y="304800"/>
            <a:ext cx="8429684" cy="4572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SAFETY AT SITE-WATER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SPRINCKLING – SUPPRESSION OF DUST</a:t>
            </a:r>
            <a:endParaRPr lang="en-I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8194" name="Picture 2" descr="C:\Users\HP 789\Desktop\VPR NCL MEETING\video\vlcsnap-20074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87" t="56547" r="17298"/>
          <a:stretch/>
        </p:blipFill>
        <p:spPr bwMode="auto">
          <a:xfrm>
            <a:off x="381000" y="1143000"/>
            <a:ext cx="845820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8724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41513719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 789\Desktop\VPR NCL MEETING\video\vlcsnap-19846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29" b="28170"/>
          <a:stretch/>
        </p:blipFill>
        <p:spPr bwMode="auto">
          <a:xfrm>
            <a:off x="263757" y="914400"/>
            <a:ext cx="8651643" cy="563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 txBox="1">
            <a:spLocks noGrp="1"/>
          </p:cNvSpPr>
          <p:nvPr>
            <p:ph type="title"/>
          </p:nvPr>
        </p:nvSpPr>
        <p:spPr>
          <a:xfrm>
            <a:off x="285720" y="304800"/>
            <a:ext cx="8643998" cy="4572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SITE SAFETY-DRILLING </a:t>
            </a:r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SECTION – ALWAYS ATTENTIVE </a:t>
            </a:r>
            <a:endParaRPr lang="en-IN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7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30600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C:\Users\HP 789\Desktop\VPR NCL MEETING\video\vlcsnap-19871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235" t="62418"/>
          <a:stretch/>
        </p:blipFill>
        <p:spPr bwMode="auto">
          <a:xfrm>
            <a:off x="76200" y="2562814"/>
            <a:ext cx="8915400" cy="13360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HP 789\Desktop\VPR NCL MEETING\video\vlcsnap-19874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000" t="61373"/>
          <a:stretch/>
        </p:blipFill>
        <p:spPr bwMode="auto">
          <a:xfrm>
            <a:off x="76200" y="3890539"/>
            <a:ext cx="8915400" cy="13360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HP 789\Desktop\VPR NCL MEETING\video\vlcsnap-19885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441" t="66340"/>
          <a:stretch/>
        </p:blipFill>
        <p:spPr bwMode="auto">
          <a:xfrm>
            <a:off x="76200" y="5226569"/>
            <a:ext cx="8915400" cy="1382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Users\HP 789\Desktop\VPR NCL MEETING\video\vlcsnap-13377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72" b="12747"/>
          <a:stretch/>
        </p:blipFill>
        <p:spPr bwMode="auto">
          <a:xfrm>
            <a:off x="76200" y="304800"/>
            <a:ext cx="8991600" cy="22580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2"/>
          <p:cNvSpPr txBox="1">
            <a:spLocks noGrp="1"/>
          </p:cNvSpPr>
          <p:nvPr>
            <p:ph type="title"/>
          </p:nvPr>
        </p:nvSpPr>
        <p:spPr>
          <a:xfrm>
            <a:off x="1199356" y="3433339"/>
            <a:ext cx="6745287" cy="4572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SITE SAFETY-BLASTING SECTION</a:t>
            </a:r>
            <a:endParaRPr lang="en-IN" sz="2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6" name="Picture 3" descr="Coal_India_logo_Final_28-07-1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61848948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685800" y="228600"/>
            <a:ext cx="7772400" cy="3048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VPR CAMP </a:t>
            </a:r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GARDEN – Developed  by Employees</a:t>
            </a:r>
            <a:endParaRPr lang="en-IN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026" name="Picture 2" descr="C:\Users\HP 789\Desktop\VPR NCL MEETING\video\WP_20160921_16_44_01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839200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52945" y="4553684"/>
            <a:ext cx="7924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</a:rPr>
              <a:t>“Show </a:t>
            </a:r>
            <a:r>
              <a:rPr lang="en-US" sz="3200" b="1" i="1" dirty="0">
                <a:solidFill>
                  <a:schemeClr val="bg1"/>
                </a:solidFill>
              </a:rPr>
              <a:t>me your garden and I shall tell you what you </a:t>
            </a:r>
            <a:r>
              <a:rPr lang="en-US" sz="3200" b="1" i="1" dirty="0" smtClean="0">
                <a:solidFill>
                  <a:schemeClr val="bg1"/>
                </a:solidFill>
              </a:rPr>
              <a:t>are.” </a:t>
            </a:r>
          </a:p>
          <a:p>
            <a:r>
              <a:rPr lang="en-US" sz="3200" b="1" i="1" dirty="0">
                <a:solidFill>
                  <a:schemeClr val="bg1"/>
                </a:solidFill>
              </a:rPr>
              <a:t>-</a:t>
            </a:r>
            <a:r>
              <a:rPr lang="en-US" sz="3200" b="1" i="1" dirty="0" smtClean="0">
                <a:solidFill>
                  <a:schemeClr val="bg1"/>
                </a:solidFill>
              </a:rPr>
              <a:t>Alfred </a:t>
            </a:r>
            <a:r>
              <a:rPr lang="en-US" sz="3200" b="1" i="1" dirty="0">
                <a:solidFill>
                  <a:schemeClr val="bg1"/>
                </a:solidFill>
              </a:rPr>
              <a:t>Austin</a:t>
            </a:r>
            <a:br>
              <a:rPr lang="en-US" sz="3200" b="1" i="1" dirty="0">
                <a:solidFill>
                  <a:schemeClr val="bg1"/>
                </a:solidFill>
              </a:rPr>
            </a:br>
            <a:endParaRPr lang="en-IN" sz="3200" b="1" i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0404170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 789\Desktop\VPR NCL MEETING\video\vlcsnap-1993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1"/>
            <a:ext cx="8839199" cy="5791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4282" y="142852"/>
            <a:ext cx="8715436" cy="47705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rPr>
              <a:t>MAINTENANCE OF HAUL </a:t>
            </a:r>
            <a:r>
              <a:rPr lang="en-US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rPr>
              <a:t>ROADS – You can’t see better than this.</a:t>
            </a:r>
            <a:endParaRPr lang="en-IN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6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88809003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 789\Desktop\VPR NCL MEETING\video\vlcsnap-20005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53" t="11699"/>
          <a:stretch/>
        </p:blipFill>
        <p:spPr bwMode="auto">
          <a:xfrm>
            <a:off x="228600" y="838200"/>
            <a:ext cx="8839200" cy="56387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5720" y="204446"/>
            <a:ext cx="8643998" cy="47705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2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rPr>
              <a:t>SITE </a:t>
            </a:r>
            <a:r>
              <a:rPr lang="en-US" sz="2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rPr>
              <a:t>SAFETY – Coal Carrier Junction , Always Guarded. </a:t>
            </a:r>
            <a:endParaRPr lang="en-IN" sz="25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6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2517036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P 789\Desktop\VPR NCL MEETING\video\vlcsnap-2003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628030" cy="57911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5720" y="204446"/>
            <a:ext cx="8572560" cy="47705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rPr>
              <a:t>SITE SAFETY-DUMPING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+mj-ea"/>
                <a:cs typeface="+mj-cs"/>
              </a:rPr>
              <a:t>YARD – No Potholes , even surface.</a:t>
            </a:r>
            <a:endParaRPr lang="en-IN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6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5331848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533400"/>
          </a:xfrm>
        </p:spPr>
        <p:txBody>
          <a:bodyPr vert="horz" anchor="b">
            <a:no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OUR PLEDGE – EVERY DAY IS THE SAFE DAY AT VPR MINING.</a:t>
            </a:r>
            <a:endParaRPr lang="en-I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6146" name="Picture 2" descr="C:\Users\HP 789\Desktop\VPR NCL MEETING\video\vlcsnap-20202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517"/>
          <a:stretch/>
        </p:blipFill>
        <p:spPr bwMode="auto">
          <a:xfrm>
            <a:off x="228600" y="838200"/>
            <a:ext cx="8616745" cy="5791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HP 789\Desktop\VPR NCL MEETING\video\vlcsnap-1959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784" r="60540"/>
          <a:stretch/>
        </p:blipFill>
        <p:spPr bwMode="auto">
          <a:xfrm flipH="1">
            <a:off x="7086600" y="838200"/>
            <a:ext cx="1834945" cy="5801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oal_India_logo_Final_28-07-1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8724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2592177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 789\Desktop\VPR NCL MEETING\video\vlcsnap-20194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714356"/>
            <a:ext cx="8940800" cy="61436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214282" y="142851"/>
            <a:ext cx="8715435" cy="439975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All Employees are part of VPR MINING safety campaign.</a:t>
            </a:r>
            <a:endParaRPr lang="en-I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4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8724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69432060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 789\Desktop\VPR NCL MEETING\video\vlcsnap-20218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14356"/>
            <a:ext cx="8153400" cy="59912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707081" y="49427"/>
            <a:ext cx="7772400" cy="522053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Instructions on Safety by Experts – Knowledge Enrichment in Safety.</a:t>
            </a:r>
            <a:endParaRPr lang="en-I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4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12049097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HP 789\Desktop\VPR NCL MEETING\video\vlcsnap-20156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75960"/>
            <a:ext cx="8534400" cy="59534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707081" y="49427"/>
            <a:ext cx="7772400" cy="5334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Safety Champions – Rewarded.</a:t>
            </a:r>
            <a:endParaRPr lang="en-IN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4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27015975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HP 789\Desktop\VPR NCL MEETING\video\vlcsnap-20151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824" r="23235"/>
          <a:stretch/>
        </p:blipFill>
        <p:spPr bwMode="auto">
          <a:xfrm>
            <a:off x="1447800" y="990600"/>
            <a:ext cx="5867400" cy="53901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214282" y="228600"/>
            <a:ext cx="8715436" cy="5334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SAFETY AWARD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IN 2016 – VPR MINING A PIONEER IN SAFE MINING.</a:t>
            </a:r>
            <a:endParaRPr lang="en-I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7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48400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83312655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304800"/>
          </a:xfrm>
        </p:spPr>
        <p:txBody>
          <a:bodyPr>
            <a:noAutofit/>
          </a:bodyPr>
          <a:lstStyle/>
          <a:p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VPR CAMP </a:t>
            </a:r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GARDEN – Always Green</a:t>
            </a:r>
            <a:endParaRPr lang="en-IN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8839200" cy="6248400"/>
          </a:xfrm>
          <a:prstGeom prst="rect">
            <a:avLst/>
          </a:prstGeom>
        </p:spPr>
      </p:pic>
      <p:pic>
        <p:nvPicPr>
          <p:cNvPr id="5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8724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61531675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 789\Desktop\VPR NCL MEETING\video\WP_20160921_16_42_18_Pr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578" t="9460" r="38707"/>
          <a:stretch/>
        </p:blipFill>
        <p:spPr bwMode="auto">
          <a:xfrm rot="5400000">
            <a:off x="1457325" y="-695323"/>
            <a:ext cx="6229352" cy="88392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685800" y="304800"/>
            <a:ext cx="7772400" cy="3048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VPR CAMP </a:t>
            </a:r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GARDEN – Green initiative of all at VPR</a:t>
            </a:r>
            <a:endParaRPr lang="en-IN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8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8724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71395370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 789\Desktop\VPR NCL MEETING\video\WP_20160922_09_01_01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686800" cy="624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685800" y="228600"/>
            <a:ext cx="7772400" cy="3048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VPR </a:t>
            </a:r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CAMP </a:t>
            </a:r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VIEW </a:t>
            </a:r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– From outside of Entry Gate .</a:t>
            </a:r>
            <a:endParaRPr lang="en-IN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6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8724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43120171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 789\Desktop\VPR NCL MEETING\video\WP_20160922_09_27_25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8991600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685800" y="304800"/>
            <a:ext cx="7772400" cy="3048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VPR CAMP VIEW </a:t>
            </a:r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– Long Shot</a:t>
            </a:r>
            <a:endParaRPr lang="en-IN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6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8724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99506085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 789\Desktop\VPR NCL MEETING\video\vlcsnap-2026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1"/>
            <a:ext cx="8873066" cy="60649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685800" y="304800"/>
            <a:ext cx="7772400" cy="3048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CAMP- EMPLOYEE </a:t>
            </a:r>
            <a:r>
              <a:rPr lang="en-IN" sz="2500" dirty="0" smtClean="0">
                <a:latin typeface="Trebuchet MS" panose="020B0603020202020204" pitchFamily="34" charset="0"/>
              </a:rPr>
              <a:t>QUARTERS – A view from outside.</a:t>
            </a:r>
            <a:endParaRPr lang="en-IN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7" name="Picture 3" descr="Coal_India_logo_Final_28-07-1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6110266"/>
            <a:ext cx="720437" cy="5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8724"/>
            <a:ext cx="900545" cy="41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72823132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1|1.1|1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7|0.9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8|0.9|0.7|1|0.7|0.8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8|0.9|1.1|0.8|0.9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9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2575</TotalTime>
  <Words>631</Words>
  <Application>Microsoft Office PowerPoint</Application>
  <PresentationFormat>On-screen Show (4:3)</PresentationFormat>
  <Paragraphs>111</Paragraphs>
  <Slides>47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Civic</vt:lpstr>
      <vt:lpstr>CorelDRAW!</vt:lpstr>
      <vt:lpstr>Microsoft ClipArt Gallery</vt:lpstr>
      <vt:lpstr>Clip</vt:lpstr>
      <vt:lpstr>PRESENTATION BY VPR MINING EMPLOYEES – JAYANTH PROJECT – NORTHERN COAL FIELDS – INDIA.</vt:lpstr>
      <vt:lpstr>Slide 2</vt:lpstr>
      <vt:lpstr>Slide 3</vt:lpstr>
      <vt:lpstr>Slide 4</vt:lpstr>
      <vt:lpstr>VPR CAMP GARDEN – Always Green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Basic Safety Orientation Training</vt:lpstr>
      <vt:lpstr>VPR SAFETY PRACTICES  AT OUR  SITES</vt:lpstr>
      <vt:lpstr>Slide 29</vt:lpstr>
      <vt:lpstr>The P.A.S.S. Methodthod</vt:lpstr>
      <vt:lpstr>SAFETY AT TRUCK MAINTENANCE - ENSURED</vt:lpstr>
      <vt:lpstr>SAFETY AT TRUCK MAINTENANCE – IS A MUST</vt:lpstr>
      <vt:lpstr>SAFETY AT TRUCK MAINTENANCE – NO COMPROMISE </vt:lpstr>
      <vt:lpstr>SAFETY AT CAMP-DIESEL  SECTION - ATTENTION</vt:lpstr>
      <vt:lpstr>SAFETY AT CAMP-DIESEL  SECTION – NO EXCUSES </vt:lpstr>
      <vt:lpstr>SITE SAFETY – MATICULOUS PLANNING</vt:lpstr>
      <vt:lpstr>SAFETY AT SITE-WATER SPRINCKLING – SUPPRESSION OF DUST</vt:lpstr>
      <vt:lpstr>SITE SAFETY-DRILLING SECTION – ALWAYS ATTENTIVE </vt:lpstr>
      <vt:lpstr>SITE SAFETY-BLASTING SECTION</vt:lpstr>
      <vt:lpstr>Slide 40</vt:lpstr>
      <vt:lpstr>Slide 41</vt:lpstr>
      <vt:lpstr>Slide 42</vt:lpstr>
      <vt:lpstr>OUR PLEDGE – EVERY DAY IS THE SAFE DAY AT VPR MINING.</vt:lpstr>
      <vt:lpstr>Slide 44</vt:lpstr>
      <vt:lpstr>Slide 45</vt:lpstr>
      <vt:lpstr>Slide 46</vt:lpstr>
      <vt:lpstr>Slide 47</vt:lpstr>
    </vt:vector>
  </TitlesOfParts>
  <Company>Larsen &amp; Toubro Limited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STAFF WELFARE AT VPR CAMP</dc:title>
  <dc:creator>HP 789</dc:creator>
  <cp:lastModifiedBy>Lenovo</cp:lastModifiedBy>
  <cp:revision>138</cp:revision>
  <dcterms:created xsi:type="dcterms:W3CDTF">2016-09-22T04:33:10Z</dcterms:created>
  <dcterms:modified xsi:type="dcterms:W3CDTF">2017-05-07T18:42:30Z</dcterms:modified>
</cp:coreProperties>
</file>